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5" r:id="rId5"/>
    <p:sldId id="272" r:id="rId6"/>
    <p:sldId id="259" r:id="rId7"/>
    <p:sldId id="273" r:id="rId8"/>
    <p:sldId id="260" r:id="rId9"/>
    <p:sldId id="261" r:id="rId10"/>
    <p:sldId id="277" r:id="rId11"/>
    <p:sldId id="278" r:id="rId12"/>
    <p:sldId id="262" r:id="rId13"/>
    <p:sldId id="263" r:id="rId14"/>
    <p:sldId id="279" r:id="rId15"/>
    <p:sldId id="264" r:id="rId16"/>
    <p:sldId id="266" r:id="rId17"/>
    <p:sldId id="267" r:id="rId18"/>
    <p:sldId id="280" r:id="rId19"/>
    <p:sldId id="268" r:id="rId20"/>
    <p:sldId id="281" r:id="rId21"/>
    <p:sldId id="282" r:id="rId22"/>
    <p:sldId id="286" r:id="rId23"/>
    <p:sldId id="284" r:id="rId24"/>
    <p:sldId id="283" r:id="rId25"/>
    <p:sldId id="269" r:id="rId26"/>
    <p:sldId id="290" r:id="rId27"/>
    <p:sldId id="289" r:id="rId28"/>
    <p:sldId id="288" r:id="rId29"/>
    <p:sldId id="285" r:id="rId30"/>
    <p:sldId id="287" r:id="rId31"/>
    <p:sldId id="291" r:id="rId32"/>
    <p:sldId id="292" r:id="rId33"/>
    <p:sldId id="274" r:id="rId34"/>
    <p:sldId id="293" r:id="rId35"/>
    <p:sldId id="294" r:id="rId36"/>
    <p:sldId id="295" r:id="rId37"/>
    <p:sldId id="276" r:id="rId38"/>
    <p:sldId id="265" r:id="rId39"/>
    <p:sldId id="296" r:id="rId40"/>
    <p:sldId id="297" r:id="rId41"/>
    <p:sldId id="270" r:id="rId42"/>
    <p:sldId id="271" r:id="rId4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04" autoAdjust="0"/>
    <p:restoredTop sz="94660"/>
  </p:normalViewPr>
  <p:slideViewPr>
    <p:cSldViewPr>
      <p:cViewPr>
        <p:scale>
          <a:sx n="77" d="100"/>
          <a:sy n="77" d="100"/>
        </p:scale>
        <p:origin x="-72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&#1043;&#1072;&#1083;&#1080;&#1085;&#1072;\Desktop\&#1073;&#1077;&#1079;&#1086;&#1087;&#1072;&#1089;&#1085;&#1086;&#1089;&#1090;&#1100;%20&#1074;%20&#1080;&#1085;&#1090;&#1077;&#1088;&#1085;&#1077;&#1090;&#1077;\&#1056;&#1072;&#1079;&#1074;&#1083;&#1077;&#1095;&#1077;&#1085;&#1080;&#1103;%20&#1080;%20&#1073;&#1077;&#1079;&#1086;&#1087;&#1072;&#1089;&#1085;&#1086;&#1089;&#1090;&#1100;%20&#1074;%20&#1048;&#1085;&#1090;&#1077;&#1088;&#1085;&#1077;&#1090;&#1077;.mp4" TargetMode="External"/><Relationship Id="rId4" Type="http://schemas.openxmlformats.org/officeDocument/2006/relationships/image" Target="../media/image7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&#1043;&#1072;&#1083;&#1080;&#1085;&#1072;\Desktop\&#1073;&#1077;&#1079;&#1086;&#1087;&#1072;&#1089;&#1085;&#1086;&#1089;&#1090;&#1100;%20&#1074;%20&#1080;&#1085;&#1090;&#1077;&#1088;&#1085;&#1077;&#1090;&#1077;\&#1054;&#1089;&#1090;&#1077;&#1088;&#1077;&#1075;&#1072;&#1081;&#1089;&#1103;%20&#1084;&#1086;&#1096;&#1077;&#1085;&#1085;&#1080;&#1095;&#1077;&#1089;&#1090;&#1074;&#1072;%20&#1074;%20&#1048;&#1085;&#1090;&#1077;&#1088;&#1085;&#1077;&#1090;&#1077;.mp4" TargetMode="External"/><Relationship Id="rId4" Type="http://schemas.openxmlformats.org/officeDocument/2006/relationships/image" Target="../media/image8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&#1043;&#1072;&#1083;&#1080;&#1085;&#1072;\Desktop\&#1073;&#1077;&#1079;&#1086;&#1087;&#1072;&#1089;&#1085;&#1086;&#1089;&#1090;&#1100;%20&#1074;%20&#1080;&#1085;&#1090;&#1077;&#1088;&#1085;&#1077;&#1090;&#1077;\&#1050;&#1072;&#1082;%20&#1086;&#1073;&#1085;&#1072;&#1088;&#1091;&#1078;&#1080;&#1090;&#1100;%20&#1083;&#1086;&#1078;&#1100;%20&#1080;%20&#1086;&#1089;&#1090;&#1072;&#1090;&#1100;&#1089;&#1103;%20&#1087;&#1088;&#1072;&#1074;&#1076;&#1080;&#1074;&#1099;&#1084;%20&#1074;%20&#1048;&#1085;&#1090;&#1077;&#1088;&#1085;&#1077;&#1090;&#1077;.mp4" TargetMode="External"/><Relationship Id="rId4" Type="http://schemas.openxmlformats.org/officeDocument/2006/relationships/image" Target="../media/image9.jpe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62000" y="1752600"/>
            <a:ext cx="8001000" cy="2585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Всероссийский Урок безопасности школьников в сети Интернет</a:t>
            </a:r>
            <a:endParaRPr lang="ru-RU" sz="5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685800" y="609600"/>
            <a:ext cx="8001000" cy="58169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СПАМ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Спамом называют массовую рассылку электронной почты, обычно содержащую навязчивую рекламу, на адреса пользователей, которые не выражали желания ее получать. Спам вреден тем, что нагружает каналы связи и сетевое оборудование провайдеров, что, в свою очередь, увеличивает трафик и снижает пропускную способность передачи полезной информации. Кроме того, спам заставляет пользователя тратить свое время на обработку бесполезной информации. Совет: никогда не отвечайте на спамерское письмо, даже если очень хочется. Ваш ответ будет подтверждением того, что данный почтовый ящик существует в действительности, а подобная информация очень ценится у спамеров. В дальнейшем ваш ящик будет постоянно забит спамом.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3400" y="457200"/>
            <a:ext cx="7924800" cy="58785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ФИШИНГ 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Фишинг – это вид мошенничества в глобальной сети Интернет с целью получения персональных данных пользователей. Такие данные злоумышленники могут получить следующим образом: пользователь получает сообщение о том, что ему необходимо обновить конфиденциальную информацию, перейдя по предложенной ссылке. Далее, щелкнув по ссылке, пользователь заходит на поддельный сайт и сам оставляет там свои персональные данные, вплоть до паролей, номера кредитной карты или банковского счета, что приводит к их краже.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81000" y="685800"/>
            <a:ext cx="8534400" cy="57554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КИБЕРШПИОНАЖ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Программы-шпионы проникают в компьютер вместе с подозрительным контентом, который вы скачиваете из сети. Шпионы собирают личные данные, анализируют ваши действия, составляют список часто посещаемых сайтов, просматривают поисковые запросы, а затем отправляют эту информацию поставщикам интернет-услуг. Такие программы работают в фоновом режиме и, как правило, не заметны для обычных пользователей.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Вам может показаться, что шпионы безвредны, но это не так. Они способны отключить антивирус, а также передать ваши данные злоумышленникам.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838200" y="381000"/>
            <a:ext cx="7696200" cy="618630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БРАУЗЕРНЫЙ ЭКСПЛОЙТ</a:t>
            </a:r>
            <a:endParaRPr lang="ru-RU" sz="2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Браузерный эксплойт (иначе «атака браузера» или «незапрашиваемая загрузка») – это форма вредоносного кода, которая использует уязвимость в браузере или компоненте системы, с целью изменить настройки без Вашего ведома.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 открываете браузер, и вместо привычной домашней страницы вас ожидает сюрприз — сайт с сомнительным контентом. А при ошибке ввода данных в адресной строке автоматически происходит переадресация на неизвестный сайт. Если вам знакомы эти ситуации, то, скорее всего, вы столкнулись с браузерным эксплойтом, т.е. ваш браузер был атакован.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371600" y="2362200"/>
            <a:ext cx="6393289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8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Что это было?</a:t>
            </a:r>
            <a:endParaRPr lang="ru-RU" sz="8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28600" y="609600"/>
            <a:ext cx="8686800" cy="569386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Однажды в социальной сети Марине пришло сообщение от организаторов конкурса красоты, в котором они предложили ей принять участие. Для участия нужно было отправить несколько фотографий в купальнике, для того чтобы оценить природную красоту будущей конкурсантки. Еще одним условием участия в конкурсе была необходимость перечислить определенную сумму на счет организации в качестве вступительного взноса, после оплаты которого, они свяжутся с девушкой по поводу дополнительной информации о конкурсе, а также времени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месте его проведения. </a:t>
            </a:r>
            <a:endParaRPr kumimoji="0" lang="ru-RU" sz="280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 какой Интернет – угрозе идет речь?</a:t>
            </a:r>
            <a:endParaRPr kumimoji="0" lang="ru-RU" sz="280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04800" y="1371600"/>
            <a:ext cx="8458200" cy="397031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Алексею на почту пришло сообщение от службы безопасности социальной сети с информацией о том, что аккаунт пытались взломать, и его владельцу необходимо перейти по ссылке в письме для того, чтобы подтвердить персональные данные. Ни на минуту не подумав о подвохе, Алексей  переходит по ссылке, затем появляется стартовая страницы соцсети, куда он немедленно вносит пароль и логин. О какой Интернет – угрозе идет речь?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800" b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28600" y="1600200"/>
            <a:ext cx="8534400" cy="267765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электронную почту пришло письмо с уведомлением о том, что Ваша банковская карта заблокирована. Вам говорят, что произошел какой-то сбой в системе и данные  утеряны.  Вам необходимо срочно обновить (передать) свои персональные данные в банковскую  систему.</a:t>
            </a:r>
            <a:endParaRPr kumimoji="0" lang="ru-RU" sz="2800" b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524000" y="2362200"/>
            <a:ext cx="6056658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8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 же быть?</a:t>
            </a:r>
            <a:endParaRPr lang="ru-RU" sz="8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457200" y="1219200"/>
            <a:ext cx="8305800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Ученик  зашел на незнакомый ему сайт. Вдруг на экране  компьютера появились непонятные сообщения. Как поступить в этом случае?</a:t>
            </a:r>
            <a:endParaRPr lang="ru-RU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533400" y="1371600"/>
            <a:ext cx="8305800" cy="34778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Интерне́т (англ. Internet) — всемирная система объединённых компьютерных сетей для хранения и передачи информации.</a:t>
            </a:r>
            <a:endParaRPr lang="ru-RU" sz="4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57200" y="1143000"/>
            <a:ext cx="8305800" cy="34778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Всегда спрашивай значимых для тебя взрослых о незнакомых вещах в Интернете. </a:t>
            </a:r>
          </a:p>
          <a:p>
            <a:pPr algn="ctr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Они подскажут, что безопасно, </a:t>
            </a:r>
          </a:p>
          <a:p>
            <a:pPr algn="ctr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 что нет.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57200" y="1219200"/>
            <a:ext cx="8305800" cy="41549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Школьник,  бывая в Интернете, часто сталкивается с неприятной информацией, которая «лезет со всех сторон», она мешает ему работать в Интернете. Что делать?</a:t>
            </a:r>
            <a:endParaRPr lang="ru-RU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09600" y="685800"/>
            <a:ext cx="8077200" cy="44012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Чтобы не сталкиваться с неприятной и агрессивной информацией в Интернете установи на свой браузер фильтр, </a:t>
            </a:r>
          </a:p>
          <a:p>
            <a:pPr algn="ctr"/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тогда ты смело можешь пользоваться интересными тебе страничками в Интернете.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81000" y="762000"/>
            <a:ext cx="8305800" cy="50167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Школьник  на уроке информатики создал себе электронный ящик. Теперь он может обмениваться сообщениями со своими друзьями. Сегодня  на адрес его электронной почты пришло сообщение: файл с игрой от неизвестного пользователя. Что сделать в этом случае?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57200" y="1066800"/>
            <a:ext cx="8153400" cy="42473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скачивай и не открывай не известные </a:t>
            </a:r>
          </a:p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тебе или присланные незнакомцами файлы из Интернета. </a:t>
            </a:r>
          </a:p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Убедись, что на твоем компьютере установлен брандмауэр </a:t>
            </a:r>
          </a:p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антивирусное программное обеспечение.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57200" y="533400"/>
            <a:ext cx="8305800" cy="48320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уроке ученику задали найти информацию в сети Интернет. Он захотел ее скачать, нажал кнопку «скачать», на экране появилось сообщение отправить SMS на указанный номер в Интернете. Как поступить?</a:t>
            </a:r>
            <a:endParaRPr lang="ru-RU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838200" y="1295400"/>
            <a:ext cx="7931395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хочешь скачать информацию, но тебя просят отправить смс – не спеши!</a:t>
            </a:r>
          </a:p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Сначала проверь этот номер в сети Интернет безопасно ли отправлять на него смс и не обманут ли тебя. Сделать это можно на специальном сайте.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57200" y="1447800"/>
            <a:ext cx="8305800" cy="41549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Ученик  познакомился в Интернете с человеком, которого он ни разу не видел. Однажды новый знакомый  пригласил встретится с ним  в парке. </a:t>
            </a:r>
          </a:p>
          <a:p>
            <a:pPr lvl="0" algn="ctr"/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Пойти ли на встречу?</a:t>
            </a:r>
            <a:endParaRPr lang="ru-RU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" y="1524000"/>
            <a:ext cx="8305800" cy="28007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встречайся с людьми из Интернета вживую один на один.</a:t>
            </a:r>
          </a:p>
          <a:p>
            <a:pPr algn="ctr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Зачастую человек может рассказывать о себе неправду.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3400" y="457200"/>
            <a:ext cx="8229600" cy="50783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Ученик решил опубликовать в Интернете свою фотографию и  фотографии своих одноклассников. </a:t>
            </a:r>
          </a:p>
          <a:p>
            <a:pPr lvl="0" algn="ctr"/>
            <a:r>
              <a:rPr lang="ru-RU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Можно ли это делать?</a:t>
            </a:r>
            <a:endParaRPr lang="ru-RU" sz="5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838200" y="685800"/>
            <a:ext cx="7620000" cy="240065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Программа, которая предназначена для просмотра веб-страниц – это …</a:t>
            </a:r>
          </a:p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66800" y="3505200"/>
          <a:ext cx="7619997" cy="1371600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1088571"/>
                <a:gridCol w="1088571"/>
                <a:gridCol w="1088571"/>
                <a:gridCol w="1088571"/>
                <a:gridCol w="1088571"/>
                <a:gridCol w="1088571"/>
                <a:gridCol w="1088571"/>
              </a:tblGrid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7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7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7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7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7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7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7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838200" y="1981200"/>
            <a:ext cx="7620000" cy="21236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Публиковать фотографии знакомых и друзей можно только с их согласия!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533400" y="457200"/>
            <a:ext cx="8153400" cy="5509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 школьника  много друзей в Интернете, он каждый день добавляет новых друзей в свой контакт-лист . Вдруг ему стали приходить сообщения с неприятным и грубым содержанием. </a:t>
            </a:r>
          </a:p>
          <a:p>
            <a:pPr lvl="0" algn="ctr"/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ему поступить?</a:t>
            </a:r>
            <a:endParaRPr lang="ru-RU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838200" y="1524000"/>
            <a:ext cx="7467600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Никогда не отвечай </a:t>
            </a:r>
          </a:p>
          <a:p>
            <a:pPr algn="ctr"/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грубостью на грубость!</a:t>
            </a:r>
          </a:p>
          <a:p>
            <a:pPr algn="ctr"/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Есть много других способов уйти от неприятного общения.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2286000"/>
            <a:ext cx="6248400" cy="25545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Безопасность прежде всего</a:t>
            </a:r>
            <a:endParaRPr lang="ru-RU" sz="8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азвлечения и безопасность в Интернете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152400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04800"/>
            <a:ext cx="82273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Развлечения и безопасность в Интернете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://irkdetstvo.ru/wp-content/uploads/2017/04/4-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1066800"/>
            <a:ext cx="7325289" cy="548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стерегайся мошенничества в Интернете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152400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04800"/>
            <a:ext cx="8363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Остерегайся мошенничества в Интернете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xn--80akiid0ahgda9j.xn--80aswg/uploads/posts/2014-07/1405056606_504617-140503032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1219200"/>
            <a:ext cx="7086600" cy="5314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Как обнаружить ложь и остаться правдивым в Интернете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152400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304800"/>
            <a:ext cx="66961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 обнаружить ложь и </a:t>
            </a:r>
          </a:p>
          <a:p>
            <a:pPr algn="ctr"/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остаться правдивым в Интернете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i.ytimg.com/vi/GhOCnu3UnMQ/hqdefaul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1676400"/>
            <a:ext cx="6477000" cy="4857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609600"/>
            <a:ext cx="8534400" cy="560153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54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Слова – помощники:</a:t>
            </a:r>
          </a:p>
          <a:p>
            <a:pPr algn="ctr"/>
            <a:endParaRPr lang="ru-RU" sz="11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1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Личная информация</a:t>
            </a:r>
          </a:p>
          <a:p>
            <a:pPr>
              <a:buFont typeface="Arial" pitchFamily="34" charset="0"/>
              <a:buChar char="•"/>
            </a:pP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Знакомства и встречи</a:t>
            </a:r>
          </a:p>
          <a:p>
            <a:pPr>
              <a:buFont typeface="Arial" pitchFamily="34" charset="0"/>
              <a:buChar char="•"/>
            </a:pP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Электронная почта</a:t>
            </a:r>
          </a:p>
          <a:p>
            <a:pPr>
              <a:buFont typeface="Arial" pitchFamily="34" charset="0"/>
              <a:buChar char="•"/>
            </a:pP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Пароли</a:t>
            </a:r>
          </a:p>
          <a:p>
            <a:pPr>
              <a:buFont typeface="Arial" pitchFamily="34" charset="0"/>
              <a:buChar char="•"/>
            </a:pP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Платные услуги</a:t>
            </a:r>
          </a:p>
          <a:p>
            <a:pPr>
              <a:buFont typeface="Arial" pitchFamily="34" charset="0"/>
              <a:buChar char="•"/>
            </a:pP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Правила общения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04800" y="152400"/>
            <a:ext cx="8610600" cy="649408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Никогда не давайте частной информации о себе без разрешения родителей.</a:t>
            </a:r>
          </a:p>
          <a:p>
            <a:pPr marL="514350" indent="-514350"/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 startAt="2"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Встреча в реальной жизни со знакомыми по Интернет – общению не является очень хорошей идеей, поскольку люди могут быть разными в электронном общении и при реальной встрече. </a:t>
            </a:r>
          </a:p>
          <a:p>
            <a:pPr marL="514350" indent="-514350">
              <a:buAutoNum type="arabicPeriod" startAt="2"/>
            </a:pP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 startAt="3"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открывайте письма электронной почты,</a:t>
            </a:r>
          </a:p>
          <a:p>
            <a:pPr marL="514350" indent="-514350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файлы или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страницы, полученные от людей, которых вы реально не знаете или не доверяете им.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81000" y="533400"/>
            <a:ext cx="8458200" cy="50783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742950" indent="-742950">
              <a:buAutoNum type="arabicPeriod" startAt="4"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Никому не давайте свой пароль, за исключением взрослых вашей семьи.</a:t>
            </a:r>
          </a:p>
          <a:p>
            <a:pPr marL="742950" indent="-742950"/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rabicPeriod" startAt="5"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Всегда придерживайтесь семейных </a:t>
            </a:r>
          </a:p>
          <a:p>
            <a:pPr marL="742950" indent="-742950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правил Интернет - безопасности.</a:t>
            </a:r>
          </a:p>
          <a:p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rabicPeriod" startAt="6"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Никогда не делайте того, что может</a:t>
            </a:r>
          </a:p>
          <a:p>
            <a:pPr marL="742950" indent="-742950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стоить денег вашей семье, кроме случаев, когда рядом с вами родители.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0" name="Picture 2" descr="https://rrnews.ru/sites/default/files/news/08-2014/yandeks.png"/>
          <p:cNvPicPr>
            <a:picLocks noChangeAspect="1" noChangeArrowheads="1"/>
          </p:cNvPicPr>
          <p:nvPr/>
        </p:nvPicPr>
        <p:blipFill>
          <a:blip r:embed="rId3" cstate="print"/>
          <a:srcRect l="16667" r="16667"/>
          <a:stretch>
            <a:fillRect/>
          </a:stretch>
        </p:blipFill>
        <p:spPr bwMode="auto">
          <a:xfrm>
            <a:off x="4419600" y="1354415"/>
            <a:ext cx="1693585" cy="1693585"/>
          </a:xfrm>
          <a:prstGeom prst="rect">
            <a:avLst/>
          </a:prstGeom>
          <a:noFill/>
        </p:spPr>
      </p:pic>
      <p:pic>
        <p:nvPicPr>
          <p:cNvPr id="17412" name="Picture 4" descr="https://im0-tub-ru.yandex.net/i?id=7ed3b04936bcb3c70a41ed6763a39841&amp;n=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1371601"/>
            <a:ext cx="1676399" cy="1676400"/>
          </a:xfrm>
          <a:prstGeom prst="rect">
            <a:avLst/>
          </a:prstGeom>
          <a:noFill/>
        </p:spPr>
      </p:pic>
      <p:pic>
        <p:nvPicPr>
          <p:cNvPr id="17414" name="Picture 6" descr="https://fthmb.tqn.com/r3YpyZSN5y8jFiYAeXrw0TNltt0=/1280x853/filters:fill(auto,1)/Firefox-logo-56a0c3773df78cafdaa4cdef.jpg"/>
          <p:cNvPicPr>
            <a:picLocks noChangeAspect="1" noChangeArrowheads="1"/>
          </p:cNvPicPr>
          <p:nvPr/>
        </p:nvPicPr>
        <p:blipFill>
          <a:blip r:embed="rId5"/>
          <a:srcRect l="12138" r="12606"/>
          <a:stretch>
            <a:fillRect/>
          </a:stretch>
        </p:blipFill>
        <p:spPr bwMode="auto">
          <a:xfrm>
            <a:off x="2209800" y="1354415"/>
            <a:ext cx="1845315" cy="169358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87526" y="3354461"/>
            <a:ext cx="1752600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endParaRPr lang="ru-RU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02245" y="3336723"/>
            <a:ext cx="1728294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Yandex</a:t>
            </a:r>
            <a:endParaRPr lang="ru-RU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9800" y="3330714"/>
            <a:ext cx="1781257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Mozilla</a:t>
            </a:r>
            <a:endParaRPr lang="ru-RU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1166" y="3336723"/>
            <a:ext cx="1438214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Opera</a:t>
            </a:r>
            <a:endParaRPr lang="ru-RU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51" t="7945" r="25513" b="27190"/>
          <a:stretch/>
        </p:blipFill>
        <p:spPr bwMode="auto">
          <a:xfrm>
            <a:off x="6564960" y="1371602"/>
            <a:ext cx="2030627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09600" y="457200"/>
            <a:ext cx="7924800" cy="60016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Всегда будьте вежливыми в электронной переписке, и ваши корреспонденты будут вежливыми с вами.</a:t>
            </a:r>
          </a:p>
          <a:p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 В электронных письмах не применяйте текст, набранный в ВЕРХНЕМ РЕГИСТРЕ - это воспринимается в сети как крик, и может расстроить вашего собеседника.</a:t>
            </a:r>
          </a:p>
          <a:p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9. Не присылайте в письме информацию большого объема  без предварительной договоренности с вашим собеседником.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81000" y="914400"/>
            <a:ext cx="8382000" cy="45243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10. Не рассылайте писем с какой-либо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информацией незнакомым людям без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их просьбы – это воспринимается 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«спам», и обычно досаждает 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пользователям сети.</a:t>
            </a:r>
          </a:p>
          <a:p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11. Всегда ведите себя в сети так, как бы</a:t>
            </a:r>
          </a:p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вы хотели, чтобы вели себя с вами!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33400" y="4800600"/>
            <a:ext cx="8371587" cy="1600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prstTxWarp prst="textStop">
              <a:avLst/>
            </a:prstTxWarp>
            <a:spAutoFit/>
          </a:bodyPr>
          <a:lstStyle/>
          <a:p>
            <a:pPr algn="ctr"/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http://fotohomka.ru/images/Jan/07/7bb500fc00b78b345107dffb9325373d/mini_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381000"/>
            <a:ext cx="4857750" cy="3619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990600" y="1524000"/>
            <a:ext cx="7674478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Интернет: </a:t>
            </a:r>
          </a:p>
          <a:p>
            <a:pPr algn="ctr"/>
            <a:r>
              <a:rPr lang="ru-RU" sz="8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хорошо или плохо?</a:t>
            </a:r>
            <a:endParaRPr lang="ru-RU" sz="8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457200" y="152400"/>
            <a:ext cx="8511369" cy="7694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algn="ctr"/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Плюсы и минусы сети Интернет</a:t>
            </a:r>
            <a:endParaRPr lang="ru-RU" sz="4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28600" y="1066800"/>
          <a:ext cx="8763000" cy="56388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4497823"/>
                <a:gridCol w="4265177"/>
              </a:tblGrid>
              <a:tr h="804249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Плюсы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Минусы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834551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ru-RU" sz="28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2057400"/>
            <a:ext cx="4343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Быстрая связь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Обильные информационные ресурсы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Образование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Развлечения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Социальные сети и поддержания связи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Онлайн-сервисы и электронная коммерция 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876800" y="2057400"/>
            <a:ext cx="388620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Кража личной информации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Спам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Вредоносные программы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Несоответствующая возрасту информация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Социальная изоляция, проблемы со здоровьем,  депрессия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47800" y="1828800"/>
            <a:ext cx="6247736" cy="25545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8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Виртуальные </a:t>
            </a:r>
          </a:p>
          <a:p>
            <a:pPr algn="ctr"/>
            <a:r>
              <a:rPr lang="ru-RU" sz="8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грабли</a:t>
            </a:r>
            <a:endParaRPr lang="ru-RU" sz="8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28600" y="533400"/>
            <a:ext cx="8686800" cy="60016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Вирусная атака.</a:t>
            </a:r>
          </a:p>
          <a:p>
            <a:pPr algn="ctr"/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Спам и фишинг.</a:t>
            </a:r>
          </a:p>
          <a:p>
            <a:pPr algn="ctr"/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Раздражающая и потенциально опасная реклама.</a:t>
            </a:r>
          </a:p>
          <a:p>
            <a:pPr algn="ctr"/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Кибершпионаж.</a:t>
            </a:r>
          </a:p>
          <a:p>
            <a:pPr algn="ctr"/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Продать или купить в интернете.</a:t>
            </a:r>
          </a:p>
          <a:p>
            <a:pPr algn="ctr"/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Браузерный эксплойт.</a:t>
            </a:r>
            <a:endParaRPr lang="ru-RU" sz="4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blacktoromedia.com/wp-content/uploads/2013/10/REDES-SOCIALES-MARKETING-DIGITAL-BLACK-TOROBLACK-TORO-MEDIA-MARKETING-EN-INTER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533400" y="381000"/>
            <a:ext cx="8001000" cy="61247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ВИРУСНАЯ АТАКА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Самая распространённая интернет – угроза — это атака вирусов. Из-за неё можно потерять информацию, которую вы годами собирали на компьютере. 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Вирусные  атаки представляет собой более изощрённый метод получения доступа к закрытой информации, так как используются специальные программы для ведения работы на компьютере, а также дальнейшего распространения (это вирусы и черви). Такие программы предназначены для поиска и передачи своему владельцу секретной информации, либо просто для нанесения вреда системе безопасности и работоспособности компьютера. Принципы действия этих программ различны. 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На  данный момент вирусные атаки представляют серьезную угрозу в том числе и для простых  пользователей.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1315</Words>
  <Application>Microsoft Office PowerPoint</Application>
  <PresentationFormat>Экран (4:3)</PresentationFormat>
  <Paragraphs>127</Paragraphs>
  <Slides>42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Галина</dc:creator>
  <cp:lastModifiedBy>Галина</cp:lastModifiedBy>
  <cp:revision>11</cp:revision>
  <dcterms:created xsi:type="dcterms:W3CDTF">2017-10-26T11:39:25Z</dcterms:created>
  <dcterms:modified xsi:type="dcterms:W3CDTF">2018-10-12T10:43:24Z</dcterms:modified>
</cp:coreProperties>
</file>