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257" r:id="rId3"/>
    <p:sldId id="307" r:id="rId4"/>
    <p:sldId id="302" r:id="rId5"/>
    <p:sldId id="308" r:id="rId6"/>
    <p:sldId id="310" r:id="rId7"/>
    <p:sldId id="309" r:id="rId8"/>
    <p:sldId id="305" r:id="rId9"/>
    <p:sldId id="303" r:id="rId10"/>
    <p:sldId id="311" r:id="rId11"/>
    <p:sldId id="283" r:id="rId12"/>
    <p:sldId id="288" r:id="rId13"/>
    <p:sldId id="289" r:id="rId14"/>
    <p:sldId id="290" r:id="rId15"/>
    <p:sldId id="291" r:id="rId16"/>
    <p:sldId id="292" r:id="rId17"/>
    <p:sldId id="286" r:id="rId18"/>
    <p:sldId id="287" r:id="rId19"/>
    <p:sldId id="293" r:id="rId20"/>
    <p:sldId id="294" r:id="rId21"/>
    <p:sldId id="295" r:id="rId22"/>
    <p:sldId id="296" r:id="rId23"/>
    <p:sldId id="297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28" autoAdjust="0"/>
    <p:restoredTop sz="94660"/>
  </p:normalViewPr>
  <p:slideViewPr>
    <p:cSldViewPr>
      <p:cViewPr>
        <p:scale>
          <a:sx n="90" d="100"/>
          <a:sy n="90" d="100"/>
        </p:scale>
        <p:origin x="-22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C729F-BDCD-43EA-9E4B-F4F1465FE78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E9E1-97EB-493E-8C73-24156B064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18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2C79C75-3189-4E5F-9DE6-E445FB3A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7C0B-E04A-4EFF-80C6-6DDFCA080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A469-99C9-4BBB-9ED0-EA4BA2088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5AAD-DAD8-46A2-A71D-9C528D90A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47FD-C5E9-48BA-8E26-71CFC6BB5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DE931-E41C-4C1A-B80A-44473AFE8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39705D-2EB4-4B2F-981A-CA9259CAC9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8172C18-3DC1-4CCD-829B-5CEA8E6D0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7199-80E5-4389-A433-0B681CBC97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99AC-F454-4474-80CB-83A0A0544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350F-4F30-41D5-8B55-3A515B1FA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1BE7EF-800A-4379-BC9B-C4B3835296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help.ru/internet/test.php" TargetMode="External"/><Relationship Id="rId2" Type="http://schemas.openxmlformats.org/officeDocument/2006/relationships/hyperlink" Target="http://www.psyhelp.ru/texts/iad_te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672"/>
            <a:ext cx="7620000" cy="1402705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БЕЗОПАСНОСТЬ </a:t>
            </a:r>
            <a:r>
              <a:rPr lang="ru-RU" dirty="0" smtClean="0"/>
              <a:t>УЧАЩИХСЯ </a:t>
            </a:r>
            <a:r>
              <a:rPr lang="ru-RU" dirty="0"/>
              <a:t>В ИНТЕРНЕТЕ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02" name="Picture 2" descr="http://beloyarka45.ucoz.ru/graffiti/bezopast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897" y="1673424"/>
            <a:ext cx="6011103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01622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Пользователю сети </a:t>
            </a:r>
            <a:r>
              <a:rPr lang="ru-RU" sz="2400" dirty="0">
                <a:solidFill>
                  <a:schemeClr val="tx1"/>
                </a:solidFill>
              </a:rPr>
              <a:t>не следует давать </a:t>
            </a:r>
            <a:r>
              <a:rPr lang="ru-RU" sz="2400" dirty="0" smtClean="0">
                <a:solidFill>
                  <a:schemeClr val="tx1"/>
                </a:solidFill>
              </a:rPr>
              <a:t>подробной частной </a:t>
            </a:r>
            <a:r>
              <a:rPr lang="ru-RU" sz="2400" dirty="0">
                <a:solidFill>
                  <a:schemeClr val="tx1"/>
                </a:solidFill>
              </a:rPr>
              <a:t>информации о </a:t>
            </a:r>
            <a:r>
              <a:rPr lang="ru-RU" sz="2400" dirty="0" smtClean="0">
                <a:solidFill>
                  <a:schemeClr val="tx1"/>
                </a:solidFill>
              </a:rPr>
              <a:t>себе, номера кредитных карт и т.п. </a:t>
            </a:r>
          </a:p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общении через Интернет: анонимность - отличный способ защиты.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0" y="18864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52500" lnSpcReduction="20000"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ru-RU" sz="31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4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1.4.</a:t>
            </a:r>
            <a:r>
              <a:rPr kumimoji="0" lang="ru-RU" sz="41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lang="ru-RU" sz="41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Поиск развлечений (например, игр) </a:t>
            </a:r>
            <a:endParaRPr lang="ru-RU" sz="41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41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в </a:t>
            </a:r>
            <a:r>
              <a:rPr lang="ru-RU" sz="41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Интернете. </a:t>
            </a:r>
            <a: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4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pPr lvl="0"/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996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21259" y="2852936"/>
            <a:ext cx="3751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столкновении с подозрительным материалом не стоит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нажимать на ссылки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электронных сообщениях от неизвестных источников,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открывать различные вложения.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Такие ссылки могут вести на нежелательные сайты, или содержать вирусы, которые заразят Ваш компьютер.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vistaapolice.com.br/wp-content/uploads/2013/08/dreamstime_11691736.jpg"/>
          <p:cNvPicPr>
            <a:picLocks noChangeAspect="1" noChangeArrowheads="1"/>
          </p:cNvPicPr>
          <p:nvPr/>
        </p:nvPicPr>
        <p:blipFill>
          <a:blip r:embed="rId2" cstate="print"/>
          <a:srcRect t="17236" b="15254"/>
          <a:stretch>
            <a:fillRect/>
          </a:stretch>
        </p:blipFill>
        <p:spPr bwMode="auto">
          <a:xfrm>
            <a:off x="1691680" y="3140968"/>
            <a:ext cx="6480720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Инструкции по безопасному общению в чатах</a:t>
            </a:r>
            <a:b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065784"/>
          </a:xfrm>
        </p:spPr>
        <p:txBody>
          <a:bodyPr/>
          <a:lstStyle/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доверяйте </a:t>
            </a:r>
            <a:r>
              <a:rPr 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никому вашу личную информацию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Сообщайте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администратору чата о проявлениях оскорбительного поведения участников. </a:t>
            </a: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неприятно находиться в чате, покиньте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его. 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57300" indent="-809625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</a:t>
            </a:r>
            <a:r>
              <a:rPr lang="ru-RU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тактичны по отношению к другим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 в чате.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3.docme.ru/store/data/000458828_1-8144f9484b7fae210a50c30af64d20a3.png"/>
          <p:cNvPicPr>
            <a:picLocks noChangeAspect="1" noChangeArrowheads="1"/>
          </p:cNvPicPr>
          <p:nvPr/>
        </p:nvPicPr>
        <p:blipFill>
          <a:blip r:embed="rId2" cstate="print"/>
          <a:srcRect l="10465" r="7558" b="27907"/>
          <a:stretch>
            <a:fillRect/>
          </a:stretch>
        </p:blipFill>
        <p:spPr bwMode="auto">
          <a:xfrm>
            <a:off x="6414665" y="404664"/>
            <a:ext cx="2729335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Интернет-этика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984776" cy="5400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Узнайте правила прежде, чем что-нибудь сказать или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сделать. </a:t>
            </a:r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Думайте прежде, чем что-либо напечатать. Удостоверьтесь, что Вы говорите приемлемые вещи, которые не приведут к разгоревшемуся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конфликту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Единственное, в чем Вы можете не сомневаться – это в том, что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все, сказанное Вами в Интернете, может вернуться и неотступно преследовать Вас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относитесь критически к другим, особенно к новичкам, даже если они нарушают правила. Если Вы должны помочь кому-то или исправить кого-то, сделайте это по электронной почте, а не на общественном форуме (например, в чате). Помните, что и Вы когда-то были новичком.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тратьте время других пользователей впустую. Не посылайте цепочку электронных писем, не передавайте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киберслухи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 разыгрывайте других, не рассылайте спам. 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Защищайте личную жизнь и личную информацию других пользователей. Не публикуйте в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чей-либо адрес электронной почты без разрешения владельца. Вместо этого можно использоваться опцию «Отправить по электронной почте». Не используйте без разрешения чужой пароль.</a:t>
            </a:r>
          </a:p>
          <a:p>
            <a:pPr lvl="0"/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Не присваивайте вещи, не платя за них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основном это касается условно-бесплатного программного обеспечения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endParaRPr lang="ru-RU" sz="1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620688"/>
            <a:ext cx="8568952" cy="57606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u="sng" cap="all" dirty="0" smtClean="0">
                <a:latin typeface="+mj-lt"/>
                <a:ea typeface="+mj-ea"/>
                <a:cs typeface="+mj-cs"/>
              </a:rPr>
              <a:t>Этика общения в сети</a:t>
            </a:r>
            <a:r>
              <a:rPr kumimoji="0" lang="ru-RU" sz="28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Интернет</a:t>
            </a:r>
            <a:endParaRPr kumimoji="0" lang="ru-RU" sz="2800" b="0" i="0" u="sng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5430.vk.me/u166312223/-14/x_5b4c3e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368" y="5013176"/>
            <a:ext cx="2641700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Профилактика </a:t>
            </a:r>
            <a:r>
              <a:rPr lang="ru-RU" sz="2800" b="1" cap="all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Интернет-зависимости</a:t>
            </a:r>
            <a: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28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 учащихся</a:t>
            </a:r>
            <a:endParaRPr lang="ru-RU" sz="2800" cap="all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9200"/>
            <a:ext cx="8568952" cy="5522168"/>
          </a:xfrm>
        </p:spPr>
        <p:txBody>
          <a:bodyPr/>
          <a:lstStyle/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экономический аспект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неспособность и нежелание отвлечься даже на короткое время от работы в Интернете; досада и раздражение, возникающие при вынужденных отвлечениях, и навязчивые размышления об Интернете в такие периоды;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работы; побуждение тратить на Интернет все больше денег, не останавливаясь перед влезанием в долги;</a:t>
            </a:r>
          </a:p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межличностный аспект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готовность лгать друзьям и членам семьи, преуменьшая длительность и частоту работы в Интернете, способность и склонность забывать при работе в Интернете о домашних делах и учебе, важных личных встречах, пренебрегая занятиями; стремление и способность освободиться на время работы в Интернете от ранее возникнувших чувств вины или беспомощности, от состояний тревоги или депрессии, обретение ощущения эмоционального подъема и своеобразной эйфории; нежелание принимать критику подобного рода образа жизни; готовность мириться с потерей друзей и круга общения из-за поглощенности работой в Интернете; </a:t>
            </a:r>
          </a:p>
          <a:p>
            <a:pPr marL="628650" lvl="0"/>
            <a:r>
              <a:rPr lang="ru-RU" sz="1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аспект здоровья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резкое сокращение длительности сна; избегание физической активности, пренебрежение личной гигиеной; постоянное забывание о еде. </a:t>
            </a:r>
          </a:p>
          <a:p>
            <a:pPr marL="628650"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проявлениями зависимости от Интернета нередко скрываются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>
              <a:buNone/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аддикции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либо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психические отклонения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628650" lvl="0"/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симптоматики, преувеличение количества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потенциальных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пациентов, шумиха в прессе удобны на данный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момент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специалистам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психическому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здоровью </a:t>
            </a:r>
            <a:endParaRPr lang="ru-RU" sz="1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628650" lvl="0" defTabSz="714375">
              <a:buNone/>
              <a:tabLst>
                <a:tab pos="85725" algn="l"/>
                <a:tab pos="809625" algn="l"/>
              </a:tabLst>
            </a:pPr>
            <a:r>
              <a:rPr lang="ru-RU" sz="1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 исследователям 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этого феномена. 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Преодоление </a:t>
            </a:r>
            <a:b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b="1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Интернет-зависимости</a:t>
            </a:r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 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Признайте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свою зависимость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«Патологическое использование компьютера» можно распознать по «симптомам» навязчивой потребности, пропущенным урокам и встречам, забытой и не­сделанной домашней работе, потере контакта с друзьями и родственниками.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 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Определите проблемы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лежащие в основе зависимости. В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зависимости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возраста человека, такие моменты, ,как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неуверенность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будущем, трудность успевать в школе или проблемы социальных отношений, могут подвигнуть ребенка на побег в гостеприимные виртуальные миры.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  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Решайте реальные проблемы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Стараясь избежать стрессовых ситуаций, мы только усложняем их. Вы можете найти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репетитора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поможет с домашним заданием, поможет начать решать социальные трудности, написать о том, что вас «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гложет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или даже обратиться к специалисту.</a:t>
            </a:r>
          </a:p>
          <a:p>
            <a:pPr>
              <a:buAutoNum type="arabicPeriod" startAt="4"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Контролируйте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работу на компьютере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Совсем не обязательно полностью выключать его — можно просто ограничить время нахождения в Интернете. В зависимости от возраста родители или сам учащийся могут взять на себя эту ответственность. Все виды деятельности должны быть выстроены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приоритетности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Общение </a:t>
            </a:r>
            <a:r>
              <a:rPr lang="ru-RU" sz="1400" b="1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Интернете не должно происходить </a:t>
            </a:r>
            <a:endParaRPr lang="en-US" sz="1400" b="1" cap="all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b="1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</a:t>
            </a:r>
            <a:r>
              <a:rPr lang="ru-RU" sz="1400" b="1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выполнения домашней работы или других обязанностей.</a:t>
            </a:r>
          </a:p>
          <a:p>
            <a:pPr marL="452628" indent="-342900">
              <a:buAutoNum type="arabicPeriod" startAt="5"/>
            </a:pPr>
            <a:r>
              <a:rPr lang="ru-RU" sz="16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Проводите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различие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между интерактивной фантазией и </a:t>
            </a:r>
            <a:endParaRPr lang="ru-RU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2628" indent="-34290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полезным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использованием Интернета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600" dirty="0"/>
          </a:p>
        </p:txBody>
      </p:sp>
      <p:pic>
        <p:nvPicPr>
          <p:cNvPr id="12290" name="Picture 2" descr="http://internika.org/sites/default/files/imagecache/work_n/work_test/1270670034_book099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558" y="5157192"/>
            <a:ext cx="1709442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2484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Тест </a:t>
            </a:r>
            <a: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3200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интернет-зависимость </a:t>
            </a:r>
            <a:endParaRPr lang="ru-RU" sz="3200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401080" cy="481608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endParaRPr lang="ru-RU" b="1" dirty="0">
              <a:hlinkClick r:id="rId2"/>
            </a:endParaRPr>
          </a:p>
          <a:p>
            <a:r>
              <a:rPr lang="en-US" sz="12800" b="1" dirty="0">
                <a:hlinkClick r:id="rId3"/>
              </a:rPr>
              <a:t>http://</a:t>
            </a:r>
            <a:r>
              <a:rPr lang="en-US" sz="12800" b="1" dirty="0" smtClean="0">
                <a:hlinkClick r:id="rId3"/>
              </a:rPr>
              <a:t>www.psyhelp.ru/internet/test.php</a:t>
            </a:r>
            <a:endParaRPr lang="ru-RU" sz="12800" b="1" dirty="0" smtClean="0"/>
          </a:p>
          <a:p>
            <a:pPr>
              <a:buNone/>
            </a:pPr>
            <a:endParaRPr lang="ru-RU" sz="12800" dirty="0"/>
          </a:p>
        </p:txBody>
      </p:sp>
      <p:pic>
        <p:nvPicPr>
          <p:cNvPr id="11266" name="Picture 2" descr="http://goodimg.ru/img/internet-kartiny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140968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5740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Технологии безопасной работы в </a:t>
            </a:r>
            <a:r>
              <a:rPr lang="ru-RU" b="1" cap="all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сети.</a:t>
            </a:r>
            <a:endParaRPr lang="ru-RU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Безопасность при навигации по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сайтами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приему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почты.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Не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заходите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незнакомые сайты.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Если ходите, то выключайте (на всякий случай)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поддержку языка </a:t>
            </a:r>
            <a:r>
              <a:rPr lang="ru-RU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Java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и использование </a:t>
            </a:r>
            <a:r>
              <a:rPr lang="ru-RU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cookies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Если к вам по почте пришел файл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даже от знакомого лица, прежде чем открыть, обязательно проверьте его на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макровирусы.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Если пришел </a:t>
            </a:r>
            <a:r>
              <a:rPr lang="ru-RU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exe-файл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даже от знакомого, ни в коем случае не запускайте его, а лучше сразу удалите и очистите корзину в вашей программе чтения почты. Бывали случаи рассылки вирусов. Вот недавно хакерами был вскрыт один из крупнейших узлов бесплатной почты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Hotmail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Так что не исключено, что с адреса вашего знакомого придет вирус.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Никогда, никому не посылайте свой пароль. </a:t>
            </a:r>
          </a:p>
          <a:p>
            <a:pPr>
              <a:buNone/>
            </a:pP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Старайтесь использовать для паролей трудно запоминаемый набор цифр и букв.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u2.krut.obr55.ru/files/2015/10/bz.jpg"/>
          <p:cNvPicPr>
            <a:picLocks noChangeAspect="1" noChangeArrowheads="1"/>
          </p:cNvPicPr>
          <p:nvPr/>
        </p:nvPicPr>
        <p:blipFill>
          <a:blip r:embed="rId2" cstate="print"/>
          <a:srcRect l="17284" r="13580"/>
          <a:stretch>
            <a:fillRect/>
          </a:stretch>
        </p:blipFill>
        <p:spPr bwMode="auto">
          <a:xfrm>
            <a:off x="4932040" y="3212976"/>
            <a:ext cx="4032448" cy="3431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cap="all" dirty="0">
                <a:solidFill>
                  <a:srgbClr val="C00000"/>
                </a:solidFill>
              </a:rPr>
              <a:t>Пять советов по безопасности при работе на общедоступном </a:t>
            </a:r>
            <a:r>
              <a:rPr lang="ru-RU" sz="2400" b="1" u="sng" cap="all" dirty="0" smtClean="0">
                <a:solidFill>
                  <a:srgbClr val="C00000"/>
                </a:solidFill>
              </a:rPr>
              <a:t>компьютере:</a:t>
            </a:r>
            <a:r>
              <a:rPr lang="ru-RU" sz="2400" cap="all" dirty="0">
                <a:solidFill>
                  <a:schemeClr val="tx1"/>
                </a:solidFill>
              </a:rPr>
              <a:t/>
            </a:r>
            <a:br>
              <a:rPr lang="ru-RU" sz="2400" cap="all" dirty="0">
                <a:solidFill>
                  <a:schemeClr val="tx1"/>
                </a:solidFill>
              </a:rPr>
            </a:br>
            <a:endParaRPr lang="ru-RU" sz="2400" cap="all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сохраняйте свои учетные данные для входа в систему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оставляйте без присмотра компьютер с важными сведениями на экране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Заметайте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 следы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Опасайтесь подглядывания через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плечо.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 smtClean="0"/>
          </a:p>
          <a:p>
            <a:pPr marL="452628" indent="-342900">
              <a:buClr>
                <a:srgbClr val="C00000"/>
              </a:buClr>
              <a:buFont typeface="+mj-lt"/>
              <a:buAutoNum type="arabicPeriod"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вводите важные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сведения</a:t>
            </a:r>
          </a:p>
          <a:p>
            <a:pPr marL="452628" indent="-342900">
              <a:buClr>
                <a:srgbClr val="C00000"/>
              </a:buClr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8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общедоступном компьютере.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Spy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www.securitylab.ru/software/301944.php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3724750"/>
            <a:ext cx="3067274" cy="253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371703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ru-RU" sz="3600" b="1" dirty="0" smtClean="0"/>
              <a:t>Содержание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2"/>
            <a:ext cx="5734000" cy="11633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505200" y="1947863"/>
            <a:ext cx="47602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/>
              <a:t>Опасности, с которыми </a:t>
            </a:r>
            <a:r>
              <a:rPr lang="ru-RU" sz="1400" b="1" dirty="0" smtClean="0"/>
              <a:t>можно </a:t>
            </a:r>
            <a:r>
              <a:rPr lang="ru-RU" sz="1400" b="1" dirty="0"/>
              <a:t>столкнуться в Сети</a:t>
            </a:r>
            <a:endParaRPr lang="en-US" sz="1400" dirty="0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11760" y="3429000"/>
            <a:ext cx="4464496" cy="0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505200" y="2862263"/>
            <a:ext cx="321229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/>
              <a:t>Безопасное </a:t>
            </a:r>
            <a:r>
              <a:rPr lang="ru-RU" sz="1400" b="1" dirty="0" smtClean="0"/>
              <a:t>общение </a:t>
            </a:r>
            <a:r>
              <a:rPr lang="ru-RU" sz="1400" b="1" dirty="0"/>
              <a:t>в Интернете</a:t>
            </a:r>
            <a:endParaRPr lang="en-US" sz="1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339752" y="4293096"/>
            <a:ext cx="5878016" cy="5258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505200" y="3754438"/>
            <a:ext cx="46959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/>
              <a:t>Профилактика </a:t>
            </a:r>
            <a:r>
              <a:rPr lang="ru-RU" sz="1400" b="1" dirty="0" smtClean="0"/>
              <a:t>Интернет- зависимости </a:t>
            </a:r>
            <a:r>
              <a:rPr lang="ru-RU" sz="1400" b="1" dirty="0"/>
              <a:t>у учащихся</a:t>
            </a:r>
            <a:endParaRPr lang="en-US" sz="1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195736" y="5229200"/>
            <a:ext cx="4800600" cy="0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505200" y="4668838"/>
            <a:ext cx="36224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/>
              <a:t>Технологии безопасной работы в сети</a:t>
            </a:r>
            <a:endParaRPr lang="en-US" sz="1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Овал 30"/>
          <p:cNvSpPr/>
          <p:nvPr/>
        </p:nvSpPr>
        <p:spPr>
          <a:xfrm>
            <a:off x="1691680" y="1916832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893277" y="1988840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Овал 35"/>
          <p:cNvSpPr/>
          <p:nvPr/>
        </p:nvSpPr>
        <p:spPr>
          <a:xfrm>
            <a:off x="1691680" y="2780928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691680" y="3717032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1907704" y="3789040"/>
            <a:ext cx="44114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gray">
          <a:xfrm>
            <a:off x="1907704" y="2852936"/>
            <a:ext cx="44114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91680" y="4581128"/>
            <a:ext cx="864096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gray">
          <a:xfrm>
            <a:off x="1907704" y="4653136"/>
            <a:ext cx="44114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0888"/>
            <a:ext cx="8229600" cy="3898934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/>
              <a:t>http://best-soft.ru/programs/5310.html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2" tooltip="&quot;iProtectYou Pro 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578225" cy="2266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8024" y="429309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Программа-фильтр интернета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позволяет родителям </a:t>
            </a:r>
            <a:r>
              <a:rPr lang="ru-RU" dirty="0" smtClean="0"/>
              <a:t>ограничивать</a:t>
            </a:r>
          </a:p>
          <a:p>
            <a:r>
              <a:rPr lang="ru-RU" dirty="0" smtClean="0"/>
              <a:t> </a:t>
            </a:r>
            <a:r>
              <a:rPr lang="ru-RU" dirty="0"/>
              <a:t>по разным параметрам сайты, </a:t>
            </a:r>
            <a:endParaRPr lang="ru-RU" dirty="0" smtClean="0"/>
          </a:p>
          <a:p>
            <a:r>
              <a:rPr lang="ru-RU" dirty="0" smtClean="0"/>
              <a:t>просматриваемые </a:t>
            </a:r>
            <a:r>
              <a:rPr lang="ru-RU" dirty="0"/>
              <a:t>детьми.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84784"/>
            <a:ext cx="8229600" cy="4835038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KidsControl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soft.mail.ru/program_page.php?grp=47967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810"/>
            <a:ext cx="52006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Предназначение </a:t>
            </a:r>
            <a:r>
              <a:rPr lang="ru-RU" dirty="0" err="1"/>
              <a:t>KidsControl</a:t>
            </a:r>
            <a:r>
              <a:rPr lang="ru-RU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04864"/>
            <a:ext cx="8229600" cy="4114958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://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www.securitylab.ru/software/240522.php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5673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321468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CYBERSitter</a:t>
            </a:r>
            <a:r>
              <a:rPr lang="ru-RU" dirty="0"/>
              <a:t> дает взрослым возможность ограничивать доступ детей к нежелательным ресурсам в </a:t>
            </a:r>
            <a:r>
              <a:rPr lang="ru-RU" dirty="0" err="1"/>
              <a:t>Internet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Программы-фильтры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28800"/>
            <a:ext cx="8229600" cy="4691022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1.0b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42" y="2357430"/>
            <a:ext cx="3429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C00000"/>
                </a:solidFill>
              </a:rPr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ru-RU" sz="1600" dirty="0"/>
              <a:t>Ограничение по суммарному времени работы </a:t>
            </a:r>
          </a:p>
          <a:p>
            <a:pPr lvl="0"/>
            <a:r>
              <a:rPr lang="ru-RU" sz="1600" dirty="0"/>
              <a:t>Поддержка перерывов в работе </a:t>
            </a:r>
          </a:p>
          <a:p>
            <a:pPr lvl="0"/>
            <a:r>
              <a:rPr lang="ru-RU" sz="1600" dirty="0"/>
              <a:t>Поддержка разрешенных интервалов работы </a:t>
            </a:r>
          </a:p>
          <a:p>
            <a:pPr lvl="0"/>
            <a:r>
              <a:rPr lang="ru-RU" sz="1600" dirty="0"/>
              <a:t>Возможность запрета интернета </a:t>
            </a:r>
          </a:p>
          <a:p>
            <a:pPr lvl="0"/>
            <a:r>
              <a:rPr lang="ru-RU" sz="1600" dirty="0"/>
              <a:t>Возможность 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90800"/>
            <a:ext cx="6019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www.themegallery.com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167640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Спасибо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Угроза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заражения вредоносным программным обеспечением (ПО).</a:t>
            </a:r>
            <a:r>
              <a:rPr lang="ru-RU" sz="1600" b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Для распространения вредоносного ПО и проникновения в компьютеры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обычных пользователей используется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почта, компакт-диски, </a:t>
            </a:r>
            <a:r>
              <a:rPr lang="en-US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flash-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карты, </a:t>
            </a:r>
            <a:r>
              <a:rPr lang="ru-RU" sz="16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флешки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и прочие сменные носители, или скачанные из сети Интернет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файлы, а также переходы на незнакомые сайты.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Эти методы довольно часто используется хакерами для распространения </a:t>
            </a:r>
            <a:r>
              <a:rPr lang="ru-RU" sz="1600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троянов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 и вирусов ;</a:t>
            </a:r>
            <a:endParaRPr lang="ru-RU" sz="16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Доступ к нежелательному содержимому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. Это насилие, наркотики, страницы подталкивающие к самоубийствам, отказу от приема пищи, убийствам, страницы с националистической идеологией. Независимо от желания пользователя, на многих сайтах отображаются всплывающие окна, содержащие подобную информацию;</a:t>
            </a: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Контакты с незнакомыми людьми</a:t>
            </a:r>
            <a:r>
              <a:rPr 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с помощью чатов или электронной почты. Все чаще и чаще злоумышленники используют эти каналы для того, чтобы заставить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пользователей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выдать личную информацию. Выдавая себя за </a:t>
            </a:r>
            <a:r>
              <a:rPr lang="ru-RU" sz="16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другого человека,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они могут выведывать личную информацию и искать личной встречи;</a:t>
            </a:r>
          </a:p>
          <a:p>
            <a:pPr indent="358775">
              <a:buClr>
                <a:srgbClr val="C00000"/>
              </a:buClr>
              <a:buFont typeface="+mj-lt"/>
              <a:buAutoNum type="arabicPeriod"/>
            </a:pP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Поиск развлечений (например, игр) в Интернете. </a:t>
            </a:r>
            <a:r>
              <a:rPr lang="ru-RU" sz="1600" dirty="0">
                <a:solidFill>
                  <a:srgbClr val="333333"/>
                </a:solidFill>
                <a:latin typeface="Verdana" panose="020B0604030504040204" pitchFamily="34" charset="0"/>
              </a:rPr>
              <a:t>Иногда при поиске нового игрового сайта можно попасть на карточный сервер и проиграть большую сумму денег.</a:t>
            </a:r>
            <a:endParaRPr lang="ru-RU" sz="1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Verdana" panose="020B0604030504040204" pitchFamily="34" charset="0"/>
              </a:rPr>
              <a:t/>
            </a:r>
            <a:br>
              <a:rPr lang="ru-RU" sz="3100" b="1" dirty="0" smtClean="0">
                <a:latin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</a:rPr>
              <a:t>1.Наиболее </a:t>
            </a:r>
            <a:r>
              <a:rPr lang="ru-RU" sz="3100" b="1" dirty="0" smtClean="0">
                <a:latin typeface="Verdana" panose="020B0604030504040204" pitchFamily="34" charset="0"/>
              </a:rPr>
              <a:t>часто встречающиеся угрозы при работе в Интернет:</a:t>
            </a:r>
            <a:r>
              <a:rPr lang="ru-RU" sz="2400" b="1" u="sng" dirty="0" smtClean="0">
                <a:latin typeface="Verdana" panose="020B0604030504040204" pitchFamily="34" charset="0"/>
              </a:rPr>
              <a:t/>
            </a:r>
            <a:br>
              <a:rPr lang="ru-RU" sz="2400" b="1" u="sng" dirty="0" smtClean="0">
                <a:latin typeface="Verdana" panose="020B0604030504040204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358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informatika/Virusy-kompjuternye/0009-009-Istorija-kompjuternogo-virusa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7577" r="-760" b="9201"/>
          <a:stretch>
            <a:fillRect/>
          </a:stretch>
        </p:blipFill>
        <p:spPr bwMode="auto">
          <a:xfrm>
            <a:off x="36512" y="1124744"/>
            <a:ext cx="9144000" cy="57332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0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1.1. Угрозы при работе в Интернет: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3324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1.Троя́нская программа</a:t>
            </a:r>
            <a:r>
              <a:rPr lang="ru-RU" sz="1400" dirty="0" smtClean="0"/>
              <a:t>. </a:t>
            </a:r>
            <a:r>
              <a:rPr lang="ru-RU" sz="1600" dirty="0" smtClean="0"/>
              <a:t>(также — </a:t>
            </a:r>
            <a:r>
              <a:rPr lang="ru-RU" sz="1600" dirty="0" err="1" smtClean="0"/>
              <a:t>троя́н</a:t>
            </a:r>
            <a:r>
              <a:rPr lang="ru-RU" sz="1600" dirty="0" smtClean="0"/>
              <a:t>, </a:t>
            </a:r>
            <a:r>
              <a:rPr lang="ru-RU" sz="1600" dirty="0" err="1" smtClean="0"/>
              <a:t>троя́нец</a:t>
            </a:r>
            <a:r>
              <a:rPr lang="ru-RU" sz="1600" dirty="0" smtClean="0"/>
              <a:t>, </a:t>
            </a:r>
            <a:r>
              <a:rPr lang="ru-RU" sz="1600" dirty="0" err="1" smtClean="0"/>
              <a:t>троя́нский</a:t>
            </a:r>
            <a:r>
              <a:rPr lang="ru-RU" sz="1600" dirty="0" smtClean="0"/>
              <a:t> конь, </a:t>
            </a:r>
            <a:r>
              <a:rPr lang="ru-RU" sz="1600" dirty="0" err="1" smtClean="0"/>
              <a:t>тро́й</a:t>
            </a:r>
            <a:r>
              <a:rPr lang="ru-RU" sz="1600" dirty="0" smtClean="0"/>
              <a:t>) — вредоносная программа, используемая злоумышленником </a:t>
            </a:r>
            <a:r>
              <a:rPr lang="ru-RU" sz="1600" b="1" dirty="0" smtClean="0"/>
              <a:t>для сбора информации</a:t>
            </a:r>
            <a:r>
              <a:rPr lang="ru-RU" sz="1600" dirty="0" smtClean="0"/>
              <a:t>, </a:t>
            </a:r>
            <a:r>
              <a:rPr lang="ru-RU" sz="1600" b="1" dirty="0" smtClean="0"/>
              <a:t>её разрушения или модификации, нарушения работоспособности компьютера или использования его ресурсов в неблаговидных целях</a:t>
            </a:r>
            <a:r>
              <a:rPr lang="ru-RU" sz="1600" dirty="0" smtClean="0"/>
              <a:t>. Действие троянской программы может и не быть в действительности вредоносным, но </a:t>
            </a:r>
            <a:r>
              <a:rPr lang="ru-RU" sz="1600" dirty="0" err="1" smtClean="0"/>
              <a:t>трояны</a:t>
            </a:r>
            <a:r>
              <a:rPr lang="ru-RU" sz="1600" dirty="0" smtClean="0"/>
              <a:t> заслужили свою дурную славу за их использование в инсталляции программ типа </a:t>
            </a:r>
            <a:r>
              <a:rPr lang="ru-RU" sz="1600" dirty="0" err="1" smtClean="0"/>
              <a:t>Backdoor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Троянская программа </a:t>
            </a:r>
            <a:r>
              <a:rPr lang="ru-RU" sz="1600" b="1" dirty="0" smtClean="0"/>
              <a:t>запускается пользователем вручную или автоматически </a:t>
            </a:r>
            <a:r>
              <a:rPr lang="ru-RU" sz="1600" dirty="0" smtClean="0"/>
              <a:t>— программой или частью операционной системы, выполняемой на компьютере-жертве (как модуль или служебная программа) . Для этого </a:t>
            </a:r>
            <a:r>
              <a:rPr lang="ru-RU" sz="1600" b="1" dirty="0" smtClean="0"/>
              <a:t>файл</a:t>
            </a:r>
            <a:r>
              <a:rPr lang="ru-RU" sz="1600" dirty="0" smtClean="0"/>
              <a:t> </a:t>
            </a:r>
            <a:r>
              <a:rPr lang="ru-RU" sz="1600" b="1" dirty="0" smtClean="0"/>
              <a:t>программы</a:t>
            </a:r>
            <a:r>
              <a:rPr lang="ru-RU" sz="1600" dirty="0" smtClean="0"/>
              <a:t> (его название, иконку программы) </a:t>
            </a:r>
            <a:r>
              <a:rPr lang="ru-RU" sz="1600" b="1" dirty="0" smtClean="0"/>
              <a:t>называют служебным именем</a:t>
            </a:r>
            <a:r>
              <a:rPr lang="ru-RU" sz="1600" dirty="0" smtClean="0"/>
              <a:t>, </a:t>
            </a:r>
            <a:r>
              <a:rPr lang="ru-RU" sz="1600" b="1" dirty="0" smtClean="0"/>
              <a:t>маскируют под другую программу</a:t>
            </a:r>
            <a:r>
              <a:rPr lang="ru-RU" sz="1600" dirty="0" smtClean="0"/>
              <a:t> (например, установки другой программы), файл другого типа или просто дают привлекательное для запуска название, иконку и т. п. Простым примером </a:t>
            </a:r>
            <a:r>
              <a:rPr lang="ru-RU" sz="1600" dirty="0" err="1" smtClean="0"/>
              <a:t>трояна</a:t>
            </a:r>
            <a:r>
              <a:rPr lang="ru-RU" sz="1600" dirty="0" smtClean="0"/>
              <a:t> может являться программа </a:t>
            </a:r>
            <a:r>
              <a:rPr lang="ru-RU" sz="1600" b="1" dirty="0" err="1" smtClean="0">
                <a:solidFill>
                  <a:srgbClr val="C00000"/>
                </a:solidFill>
              </a:rPr>
              <a:t>waterfalls.scr</a:t>
            </a:r>
            <a:r>
              <a:rPr lang="ru-RU" sz="1600" b="1" dirty="0" smtClean="0">
                <a:solidFill>
                  <a:srgbClr val="C00000"/>
                </a:solidFill>
              </a:rPr>
              <a:t> (пример </a:t>
            </a:r>
            <a:r>
              <a:rPr lang="ru-RU" sz="1600" b="1" dirty="0" err="1" smtClean="0">
                <a:solidFill>
                  <a:srgbClr val="C00000"/>
                </a:solidFill>
              </a:rPr>
              <a:t>трояна</a:t>
            </a:r>
            <a:r>
              <a:rPr lang="ru-RU" sz="1600" b="1" dirty="0" smtClean="0">
                <a:solidFill>
                  <a:srgbClr val="C00000"/>
                </a:solidFill>
              </a:rPr>
              <a:t>)</a:t>
            </a:r>
            <a:r>
              <a:rPr lang="ru-RU" sz="1600" dirty="0" smtClean="0">
                <a:solidFill>
                  <a:srgbClr val="C00000"/>
                </a:solidFill>
              </a:rPr>
              <a:t>, </a:t>
            </a:r>
            <a:r>
              <a:rPr lang="ru-RU" sz="1600" dirty="0" smtClean="0"/>
              <a:t>чей автор утверждает, что это бесплатная экранная заставка. При запуске она загружает скрытые программы, команды и </a:t>
            </a:r>
            <a:r>
              <a:rPr lang="ru-RU" sz="1600" dirty="0" err="1" smtClean="0"/>
              <a:t>скрипты</a:t>
            </a:r>
            <a:r>
              <a:rPr lang="ru-RU" sz="1600" dirty="0" smtClean="0"/>
              <a:t> с или без согласия и ведома пользователя. </a:t>
            </a:r>
            <a:r>
              <a:rPr lang="ru-RU" sz="1600" b="1" dirty="0" smtClean="0"/>
              <a:t>Троянские программы часто используются для обмана систем защиты</a:t>
            </a:r>
            <a:r>
              <a:rPr lang="ru-RU" sz="1600" dirty="0" smtClean="0"/>
              <a:t>, в результате чего система становится уязвимой, позволяя таким образом </a:t>
            </a:r>
            <a:r>
              <a:rPr lang="ru-RU" sz="1600" b="1" dirty="0" smtClean="0"/>
              <a:t>неавторизированный доступ к компьютеру пользователя.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Схожие вредоносные и маскировочные функции также используются компьютерными вирусами, но в отличие от них, </a:t>
            </a:r>
            <a:r>
              <a:rPr lang="ru-RU" sz="1600" b="1" dirty="0" smtClean="0">
                <a:solidFill>
                  <a:srgbClr val="C00000"/>
                </a:solidFill>
              </a:rPr>
              <a:t>троянские программы не умеют распространяться самостоятельно</a:t>
            </a:r>
            <a:r>
              <a:rPr lang="ru-RU" sz="1600" dirty="0" smtClean="0"/>
              <a:t>. Вместе с тем, троянская программа может быть модулем вируса.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Scy;&amp;kcy;&amp;rcy;&amp;ycy;&amp;tcy;&amp;ocy;&amp;iecy; &amp;ucy;&amp;dcy;&amp;acy;&amp;lcy;&amp;iecy;&amp;ncy;&amp;ncy;&amp;ocy;&amp;iecy; &amp;acy;&amp;dcy;&amp;mcy;&amp;icy;&amp;ncy;&amp;icy;&amp;scy;&amp;tcy;&amp;rcy;&amp;icy;&amp;rcy;&amp;ocy;&amp;vcy;&amp;acy;&amp;ncy;&amp;icy;&amp;iecy; &amp;kcy;&amp;ocy;&amp;mcy;&amp;pcy;&amp;softcy;&amp;yucy;&amp;tcy;&amp;iecy;&amp;rcy;&amp;ocy;&amp;vcy; &amp;scy; Virus RAT 8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14819" cy="1944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789040"/>
            <a:ext cx="3600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Функционал обычный для такого рода программ</a:t>
            </a:r>
            <a:r>
              <a:rPr lang="ru-RU" dirty="0" smtClean="0"/>
              <a:t>: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Отображение захваченных под контроль компьютеров;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/>
              <a:t>Возможность наблюдения за жертвой через </a:t>
            </a:r>
            <a:r>
              <a:rPr lang="ru-RU" dirty="0" err="1" smtClean="0"/>
              <a:t>веб-камеру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39239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b="1" dirty="0" smtClean="0">
                <a:solidFill>
                  <a:srgbClr val="002060"/>
                </a:solidFill>
              </a:rPr>
              <a:t>для удаленного администрирования компьютеров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через интернет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misanec.ru/wp-content/uploads/2015/11/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5" cy="2736304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1.1. Угрозы при работе в Интернет: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0" y="260648"/>
            <a:ext cx="9144000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1.2. </a:t>
            </a:r>
            <a:r>
              <a:rPr lang="ru-RU" sz="3100" b="1" dirty="0" smtClean="0">
                <a:latin typeface="Verdana" panose="020B0604030504040204" pitchFamily="34" charset="0"/>
              </a:rPr>
              <a:t>Доступ к нежелательному содержимому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&amp;Lcy;&amp;iecy;&amp;gcy;&amp;kcy;&amp;ocy;! &amp;Pcy;&amp;ocy;&amp;scy;&amp;iecy;&amp;shchcy;&amp;acy;&amp;tcy;&amp;softcy; &amp;zcy;&amp;acy;&amp;bcy;&amp;lcy;&amp;ocy;&amp;kcy;&amp;icy;&amp;rcy;&amp;ocy;&amp;vcy;&amp;acy;&amp;ncy;&amp;ncy;&amp;ycy;&amp;iecy; &amp;scy;&amp;acy;&amp;j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240360" cy="48605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198884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Это насилие, наркотики, страницы подталкивающие к самоубийствам, отказу от приема пищи, убийствам, страницы с националистической идеологией.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60240"/>
          </a:xfrm>
        </p:spPr>
        <p:txBody>
          <a:bodyPr/>
          <a:lstStyle/>
          <a:p>
            <a:pPr lvl="0"/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2. Встреча </a:t>
            </a:r>
            <a:r>
              <a:rPr lang="ru-RU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реальной жизни со знакомыми по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Интернет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общению часто не является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идеей, поскольку люди могут быть разными в электронном общении и при реальной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встрече. </a:t>
            </a:r>
            <a:r>
              <a:rPr lang="ru-RU" sz="2000" dirty="0" smtClean="0"/>
              <a:t>Пользователь должен понимать что виртуальный собеседник вполне может выдавать себя за другого.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4717188" cy="31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0" y="15240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1.3.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Контакты с незнакомыми людьми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Общие правила безопасности при </a:t>
            </a: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работе в Интернете:</a:t>
            </a:r>
            <a:b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016224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Пользователю сети </a:t>
            </a:r>
            <a:r>
              <a:rPr lang="ru-RU" sz="2400" dirty="0">
                <a:solidFill>
                  <a:schemeClr val="tx1"/>
                </a:solidFill>
              </a:rPr>
              <a:t>не следует давать </a:t>
            </a:r>
            <a:r>
              <a:rPr lang="ru-RU" sz="2400" dirty="0" smtClean="0">
                <a:solidFill>
                  <a:schemeClr val="tx1"/>
                </a:solidFill>
              </a:rPr>
              <a:t>подробной частной </a:t>
            </a:r>
            <a:r>
              <a:rPr lang="ru-RU" sz="2400" dirty="0">
                <a:solidFill>
                  <a:schemeClr val="tx1"/>
                </a:solidFill>
              </a:rPr>
              <a:t>информации о </a:t>
            </a:r>
            <a:r>
              <a:rPr lang="ru-RU" sz="2400" dirty="0" smtClean="0">
                <a:solidFill>
                  <a:schemeClr val="tx1"/>
                </a:solidFill>
              </a:rPr>
              <a:t>себе, номера кредитных карт и т.п. </a:t>
            </a:r>
          </a:p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общении через Интернет: анонимность - отличный способ защиты.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950691" cy="263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188640"/>
            <a:ext cx="91074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1.3.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Контакты с незнакомыми людьми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: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569</TotalTime>
  <Words>1464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БЕЗОПАСНОСТЬ УЧАЩИХСЯ В ИНТЕРНЕТЕ </vt:lpstr>
      <vt:lpstr>Содержание </vt:lpstr>
      <vt:lpstr> 1.Наиболее часто встречающиеся угрозы при работе в Интернет: </vt:lpstr>
      <vt:lpstr>Слайд 4</vt:lpstr>
      <vt:lpstr>Слайд 5</vt:lpstr>
      <vt:lpstr>Слайд 6</vt:lpstr>
      <vt:lpstr>Слайд 7</vt:lpstr>
      <vt:lpstr>Общие правила безопасности при работе в Интернете: </vt:lpstr>
      <vt:lpstr>Общие правила безопасности при работе в Интернете: </vt:lpstr>
      <vt:lpstr>Общие правила безопасности при работе в Интернете: </vt:lpstr>
      <vt:lpstr>Общие правила безопасности при работе в Интернете: </vt:lpstr>
      <vt:lpstr>Инструкции по безопасному общению в чатах </vt:lpstr>
      <vt:lpstr>Интернет-этика</vt:lpstr>
      <vt:lpstr>Профилактика Интернет-зависимости  у учащихся</vt:lpstr>
      <vt:lpstr>Преодоление  Интернет-зависимости. </vt:lpstr>
      <vt:lpstr>Тест  на интернет-зависимость </vt:lpstr>
      <vt:lpstr>Технологии безопасной работы в сети.</vt:lpstr>
      <vt:lpstr>Пять советов по безопасности при работе на общедоступном компьютере: </vt:lpstr>
      <vt:lpstr>Программы-фильтры</vt:lpstr>
      <vt:lpstr>Программы-фильтры</vt:lpstr>
      <vt:lpstr>Программы-фильтры</vt:lpstr>
      <vt:lpstr>Программы-фильтры</vt:lpstr>
      <vt:lpstr>Программы-фильтры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 В ИНТЕРНЕТЕ</dc:title>
  <dc:creator>Маша</dc:creator>
  <cp:lastModifiedBy>Преподаватель</cp:lastModifiedBy>
  <cp:revision>37</cp:revision>
  <dcterms:created xsi:type="dcterms:W3CDTF">2010-03-25T20:10:23Z</dcterms:created>
  <dcterms:modified xsi:type="dcterms:W3CDTF">2016-02-05T07:35:07Z</dcterms:modified>
</cp:coreProperties>
</file>